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bin" ContentType="application/vnd.ms-office.legacyDiagramTex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730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06/relationships/legacyDocTextInfo" Target="legacyDocTextInfo.bin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4" Type="http://schemas.microsoft.com/office/2006/relationships/legacyDiagramText" Target="legacyDiagramText4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0DFC23-02C9-4959-B582-B5249984E468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8DEDE9-ED09-4802-B469-780081612F5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626AA0-9089-4E63-B160-F6FA207D298B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317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BC5481-056C-41A0-A126-EF10BB9B34E9}" type="slidenum">
              <a:rPr lang="ru-RU" smtClean="0"/>
              <a:pPr/>
              <a:t>11</a:t>
            </a:fld>
            <a:endParaRPr lang="ru-RU" smtClean="0"/>
          </a:p>
        </p:txBody>
      </p:sp>
      <p:sp>
        <p:nvSpPr>
          <p:cNvPr id="327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33C66-D620-44BC-B7C1-464AD9912B69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CC01B3C-624B-4BB6-8BE6-43D5E2FE18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33C66-D620-44BC-B7C1-464AD9912B69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01B3C-624B-4BB6-8BE6-43D5E2FE18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33C66-D620-44BC-B7C1-464AD9912B69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01B3C-624B-4BB6-8BE6-43D5E2FE18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33C66-D620-44BC-B7C1-464AD9912B69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CC01B3C-624B-4BB6-8BE6-43D5E2FE18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33C66-D620-44BC-B7C1-464AD9912B69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01B3C-624B-4BB6-8BE6-43D5E2FE18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33C66-D620-44BC-B7C1-464AD9912B69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01B3C-624B-4BB6-8BE6-43D5E2FE18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33C66-D620-44BC-B7C1-464AD9912B69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CC01B3C-624B-4BB6-8BE6-43D5E2FE18F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33C66-D620-44BC-B7C1-464AD9912B69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01B3C-624B-4BB6-8BE6-43D5E2FE18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33C66-D620-44BC-B7C1-464AD9912B69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01B3C-624B-4BB6-8BE6-43D5E2FE18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33C66-D620-44BC-B7C1-464AD9912B69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01B3C-624B-4BB6-8BE6-43D5E2FE18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33C66-D620-44BC-B7C1-464AD9912B69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01B3C-624B-4BB6-8BE6-43D5E2FE18F7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ED33C66-D620-44BC-B7C1-464AD9912B69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CC01B3C-624B-4BB6-8BE6-43D5E2FE18F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dic.academic.ru/dic.nsf/bse/83843/%D0%94%D0%B5%D1%8F%D1%82%D0%B5%D0%BB%D1%8C%D0%BD%D0%BE%D1%81%D1%82%D1%8C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8" descr="screen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571536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9" name="Rectangle 11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571744"/>
            <a:ext cx="8569325" cy="1470025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Формирование личностных </a:t>
            </a:r>
            <a:r>
              <a:rPr lang="ru-RU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универсальных учебных действий в основной школе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Универсальные </a:t>
            </a:r>
            <a:b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учебные действия  (УУД)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785938"/>
            <a:ext cx="8229600" cy="4525962"/>
          </a:xfrm>
        </p:spPr>
        <p:txBody>
          <a:bodyPr/>
          <a:lstStyle/>
          <a:p>
            <a:pPr eaLnBrk="1" hangingPunct="1">
              <a:defRPr/>
            </a:pPr>
            <a:r>
              <a:rPr lang="ru-RU" sz="35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обеспечивают способность учащегося к </a:t>
            </a:r>
            <a:r>
              <a:rPr lang="ru-RU" sz="3500" b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САМОразвитию</a:t>
            </a:r>
            <a:r>
              <a:rPr lang="ru-RU" sz="35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и </a:t>
            </a:r>
            <a:r>
              <a:rPr lang="ru-RU" sz="3500" b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САМОсовершенствованию</a:t>
            </a:r>
            <a:r>
              <a:rPr lang="ru-RU" sz="35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eaLnBrk="1" hangingPunct="1">
              <a:buFontTx/>
              <a:buNone/>
              <a:defRPr/>
            </a:pPr>
            <a:r>
              <a:rPr lang="ru-RU" sz="35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посредством сознательного и активного присвоения нового социального опыта </a:t>
            </a:r>
          </a:p>
          <a:p>
            <a:pPr eaLnBrk="1" hangingPunct="1">
              <a:buFontTx/>
              <a:buNone/>
              <a:defRPr/>
            </a:pPr>
            <a:r>
              <a:rPr lang="ru-RU" sz="35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Умение учиться и развиваться</a:t>
            </a:r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5580063" y="4724400"/>
            <a:ext cx="976312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500063"/>
            <a:ext cx="8229600" cy="6477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Виды УУД</a:t>
            </a:r>
          </a:p>
        </p:txBody>
      </p:sp>
      <p:sp>
        <p:nvSpPr>
          <p:cNvPr id="135172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1716088" y="1785938"/>
            <a:ext cx="7427912" cy="4103687"/>
          </a:xfrm>
        </p:spPr>
        <p:txBody>
          <a:bodyPr/>
          <a:lstStyle/>
          <a:p>
            <a:pPr marL="609600" indent="-166688" eaLnBrk="1" hangingPunct="1">
              <a:lnSpc>
                <a:spcPct val="70000"/>
              </a:lnSpc>
              <a:tabLst>
                <a:tab pos="6283325" algn="l"/>
                <a:tab pos="7078663" algn="l"/>
                <a:tab pos="7181850" algn="l"/>
              </a:tabLst>
              <a:defRPr/>
            </a:pPr>
            <a:r>
              <a:rPr lang="ru-RU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Личностные</a:t>
            </a:r>
            <a:endParaRPr lang="en-US" b="1" dirty="0" smtClean="0">
              <a:solidFill>
                <a:srgbClr val="3333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166688" eaLnBrk="1" hangingPunct="1">
              <a:lnSpc>
                <a:spcPct val="70000"/>
              </a:lnSpc>
              <a:tabLst>
                <a:tab pos="6283325" algn="l"/>
                <a:tab pos="7078663" algn="l"/>
                <a:tab pos="7181850" algn="l"/>
              </a:tabLst>
              <a:defRPr/>
            </a:pPr>
            <a:endParaRPr lang="en-US" b="1" dirty="0" smtClean="0">
              <a:solidFill>
                <a:srgbClr val="3333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166688" eaLnBrk="1" hangingPunct="1">
              <a:lnSpc>
                <a:spcPct val="70000"/>
              </a:lnSpc>
              <a:tabLst>
                <a:tab pos="6283325" algn="l"/>
                <a:tab pos="7078663" algn="l"/>
                <a:tab pos="7181850" algn="l"/>
              </a:tabLst>
              <a:defRPr/>
            </a:pPr>
            <a:r>
              <a:rPr lang="ru-RU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Познавательные</a:t>
            </a:r>
            <a:endParaRPr lang="en-US" b="1" dirty="0" smtClean="0">
              <a:solidFill>
                <a:srgbClr val="3333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166688" eaLnBrk="1" hangingPunct="1">
              <a:lnSpc>
                <a:spcPct val="70000"/>
              </a:lnSpc>
              <a:tabLst>
                <a:tab pos="6283325" algn="l"/>
                <a:tab pos="7078663" algn="l"/>
                <a:tab pos="7181850" algn="l"/>
              </a:tabLst>
              <a:defRPr/>
            </a:pPr>
            <a:endParaRPr lang="en-US" b="1" dirty="0" smtClean="0">
              <a:solidFill>
                <a:srgbClr val="3333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166688" eaLnBrk="1" hangingPunct="1">
              <a:lnSpc>
                <a:spcPct val="70000"/>
              </a:lnSpc>
              <a:tabLst>
                <a:tab pos="6283325" algn="l"/>
                <a:tab pos="7078663" algn="l"/>
                <a:tab pos="7181850" algn="l"/>
              </a:tabLst>
              <a:defRPr/>
            </a:pPr>
            <a:r>
              <a:rPr lang="ru-RU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Регулятивные</a:t>
            </a:r>
            <a:endParaRPr lang="en-US" b="1" dirty="0" smtClean="0">
              <a:solidFill>
                <a:srgbClr val="3333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166688" eaLnBrk="1" hangingPunct="1">
              <a:lnSpc>
                <a:spcPct val="70000"/>
              </a:lnSpc>
              <a:tabLst>
                <a:tab pos="6283325" algn="l"/>
                <a:tab pos="7078663" algn="l"/>
                <a:tab pos="7181850" algn="l"/>
              </a:tabLst>
              <a:defRPr/>
            </a:pPr>
            <a:endParaRPr lang="en-US" b="1" dirty="0" smtClean="0">
              <a:solidFill>
                <a:srgbClr val="3333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166688" eaLnBrk="1" hangingPunct="1">
              <a:lnSpc>
                <a:spcPct val="70000"/>
              </a:lnSpc>
              <a:tabLst>
                <a:tab pos="6283325" algn="l"/>
                <a:tab pos="7078663" algn="l"/>
                <a:tab pos="7181850" algn="l"/>
              </a:tabLst>
              <a:defRPr/>
            </a:pPr>
            <a:r>
              <a:rPr lang="ru-RU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Коммуникативные</a:t>
            </a:r>
          </a:p>
          <a:p>
            <a:pPr marL="609600" indent="-166688" eaLnBrk="1" hangingPunct="1">
              <a:lnSpc>
                <a:spcPct val="70000"/>
              </a:lnSpc>
              <a:tabLst>
                <a:tab pos="6283325" algn="l"/>
                <a:tab pos="7078663" algn="l"/>
                <a:tab pos="7181850" algn="l"/>
              </a:tabLst>
              <a:defRPr/>
            </a:pPr>
            <a:endParaRPr lang="ru-RU" b="1" dirty="0" smtClean="0">
              <a:solidFill>
                <a:srgbClr val="3333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Личностные УУД</a:t>
            </a:r>
          </a:p>
        </p:txBody>
      </p:sp>
      <p:graphicFrame>
        <p:nvGraphicFramePr>
          <p:cNvPr id="1026" name="Organization Chart 3"/>
          <p:cNvGraphicFramePr>
            <a:graphicFrameLocks/>
          </p:cNvGraphicFramePr>
          <p:nvPr>
            <p:ph type="dgm" idx="4294967295"/>
          </p:nvPr>
        </p:nvGraphicFramePr>
        <p:xfrm>
          <a:off x="214282" y="1571612"/>
          <a:ext cx="8672512" cy="4105275"/>
        </p:xfrm>
        <a:graphic>
          <a:graphicData uri="http://schemas.openxmlformats.org/drawingml/2006/compatibility">
            <com:legacyDrawing xmlns:com="http://schemas.openxmlformats.org/drawingml/2006/compatibility" spid="_x0000_s102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115888"/>
            <a:ext cx="8856663" cy="936625"/>
          </a:xfrm>
          <a:solidFill>
            <a:schemeClr val="hlink"/>
          </a:solidFill>
        </p:spPr>
        <p:txBody>
          <a:bodyPr>
            <a:normAutofit fontScale="90000"/>
          </a:bodyPr>
          <a:lstStyle/>
          <a:p>
            <a:r>
              <a:rPr lang="ru-RU" sz="4000" smtClean="0">
                <a:solidFill>
                  <a:schemeClr val="bg1"/>
                </a:solidFill>
              </a:rPr>
              <a:t>Универсальные учебные действия</a:t>
            </a:r>
          </a:p>
        </p:txBody>
      </p:sp>
      <p:sp>
        <p:nvSpPr>
          <p:cNvPr id="75779" name="Rectangle 3"/>
          <p:cNvSpPr>
            <a:spLocks noChangeArrowheads="1"/>
          </p:cNvSpPr>
          <p:nvPr/>
        </p:nvSpPr>
        <p:spPr bwMode="auto">
          <a:xfrm>
            <a:off x="827088" y="1773238"/>
            <a:ext cx="3529012" cy="138271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2800" dirty="0" smtClean="0">
                <a:cs typeface="Arial" charset="0"/>
              </a:rPr>
              <a:t>Личностные универсальные учебные действия </a:t>
            </a:r>
            <a:endParaRPr lang="ru-RU" sz="2800" dirty="0">
              <a:cs typeface="Arial" charset="0"/>
            </a:endParaRPr>
          </a:p>
        </p:txBody>
      </p:sp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1692275" y="4043363"/>
            <a:ext cx="6038850" cy="19272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2400" b="1">
                <a:cs typeface="Arial" charset="0"/>
              </a:rPr>
              <a:t>«Хочу учиться»</a:t>
            </a:r>
          </a:p>
          <a:p>
            <a:pPr algn="ctr"/>
            <a:r>
              <a:rPr lang="ru-RU" sz="2400" b="1">
                <a:cs typeface="Arial" charset="0"/>
              </a:rPr>
              <a:t>«Учусь успеху»</a:t>
            </a:r>
          </a:p>
          <a:p>
            <a:pPr algn="ctr"/>
            <a:r>
              <a:rPr lang="ru-RU" sz="2400" b="1">
                <a:cs typeface="Arial" charset="0"/>
              </a:rPr>
              <a:t>«Живу в России»</a:t>
            </a:r>
          </a:p>
          <a:p>
            <a:pPr algn="ctr"/>
            <a:r>
              <a:rPr lang="ru-RU" sz="2400" b="1">
                <a:cs typeface="Arial" charset="0"/>
              </a:rPr>
              <a:t>«Расту хорошим человеком»</a:t>
            </a:r>
          </a:p>
          <a:p>
            <a:pPr algn="ctr"/>
            <a:r>
              <a:rPr lang="ru-RU" sz="2400" b="1">
                <a:cs typeface="Arial" charset="0"/>
              </a:rPr>
              <a:t>«В здоровом теле здоровый дух!»</a:t>
            </a:r>
          </a:p>
        </p:txBody>
      </p:sp>
      <p:sp>
        <p:nvSpPr>
          <p:cNvPr id="75781" name="Rectangle 5"/>
          <p:cNvSpPr>
            <a:spLocks noChangeArrowheads="1"/>
          </p:cNvSpPr>
          <p:nvPr/>
        </p:nvSpPr>
        <p:spPr bwMode="auto">
          <a:xfrm>
            <a:off x="5940425" y="2133600"/>
            <a:ext cx="1703388" cy="5889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/>
            <a:r>
              <a:rPr lang="ru-RU" sz="3200">
                <a:solidFill>
                  <a:srgbClr val="FF0000"/>
                </a:solidFill>
                <a:cs typeface="Arial" charset="0"/>
              </a:rPr>
              <a:t>«Я сам»</a:t>
            </a:r>
          </a:p>
        </p:txBody>
      </p:sp>
      <p:cxnSp>
        <p:nvCxnSpPr>
          <p:cNvPr id="75782" name="AutoShape 6"/>
          <p:cNvCxnSpPr>
            <a:cxnSpLocks noChangeShapeType="1"/>
            <a:stCxn id="75779" idx="3"/>
            <a:endCxn id="75781" idx="1"/>
          </p:cNvCxnSpPr>
          <p:nvPr/>
        </p:nvCxnSpPr>
        <p:spPr bwMode="auto">
          <a:xfrm flipV="1">
            <a:off x="4356100" y="2428875"/>
            <a:ext cx="1584325" cy="36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5783" name="AutoShape 7"/>
          <p:cNvCxnSpPr>
            <a:cxnSpLocks noChangeShapeType="1"/>
            <a:stCxn id="75779" idx="2"/>
            <a:endCxn id="75780" idx="0"/>
          </p:cNvCxnSpPr>
          <p:nvPr/>
        </p:nvCxnSpPr>
        <p:spPr bwMode="auto">
          <a:xfrm>
            <a:off x="2592388" y="3155950"/>
            <a:ext cx="2119312" cy="8874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4"/>
          <p:cNvSpPr>
            <a:spLocks noChangeArrowheads="1"/>
          </p:cNvSpPr>
          <p:nvPr/>
        </p:nvSpPr>
        <p:spPr bwMode="auto">
          <a:xfrm>
            <a:off x="611188" y="0"/>
            <a:ext cx="8001000" cy="6080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ru-RU" sz="3600">
                <a:solidFill>
                  <a:schemeClr val="bg1"/>
                </a:solidFill>
                <a:latin typeface="Verdana" pitchFamily="34" charset="0"/>
              </a:rPr>
              <a:t>Формирование и развитие УУД</a:t>
            </a:r>
          </a:p>
        </p:txBody>
      </p:sp>
      <p:graphicFrame>
        <p:nvGraphicFramePr>
          <p:cNvPr id="77827" name="Group 3"/>
          <p:cNvGraphicFramePr>
            <a:graphicFrameLocks noGrp="1"/>
          </p:cNvGraphicFramePr>
          <p:nvPr/>
        </p:nvGraphicFramePr>
        <p:xfrm>
          <a:off x="0" y="620713"/>
          <a:ext cx="9144000" cy="6405563"/>
        </p:xfrm>
        <a:graphic>
          <a:graphicData uri="http://schemas.openxmlformats.org/drawingml/2006/table">
            <a:tbl>
              <a:tblPr/>
              <a:tblGrid>
                <a:gridCol w="1620838"/>
                <a:gridCol w="3484562"/>
                <a:gridCol w="4038600"/>
              </a:tblGrid>
              <a:tr h="862013">
                <a:tc>
                  <a:txBody>
                    <a:bodyPr/>
                    <a:lstStyle/>
                    <a:p>
                      <a:pPr marL="469900" marR="0" lvl="0" indent="-469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Вид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0DB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Составляющие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FD1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Способы и формы формирования, типовые задачи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0DB"/>
                    </a:solidFill>
                  </a:tcPr>
                </a:tc>
              </a:tr>
              <a:tr h="5543550">
                <a:tc>
                  <a:txBody>
                    <a:bodyPr/>
                    <a:lstStyle/>
                    <a:p>
                      <a:pPr marL="469900" marR="0" lvl="0" indent="-469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Личностные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0DB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309563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CC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Verdana" pitchFamily="34" charset="0"/>
                        </a:rPr>
                        <a:t>Личностное, жизненное самоопределение</a:t>
                      </a:r>
                    </a:p>
                    <a:p>
                      <a:pPr marL="469900" marR="0" lvl="0" indent="-309563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CC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Verdana" pitchFamily="34" charset="0"/>
                        </a:rPr>
                        <a:t>Смыслообразование</a:t>
                      </a:r>
                    </a:p>
                    <a:p>
                      <a:pPr marL="469900" marR="0" lvl="0" indent="-309563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CC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Verdana" pitchFamily="34" charset="0"/>
                        </a:rPr>
                        <a:t>Нравственно-этическая ориентация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FD1"/>
                    </a:solidFill>
                  </a:tcPr>
                </a:tc>
                <a:tc>
                  <a:txBody>
                    <a:bodyPr/>
                    <a:lstStyle/>
                    <a:p>
                      <a:pPr marL="514350" marR="0" lvl="0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CC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Verdana" pitchFamily="34" charset="0"/>
                        </a:rPr>
                        <a:t>участие в проектах;</a:t>
                      </a:r>
                    </a:p>
                    <a:p>
                      <a:pPr marL="514350" marR="0" lvl="0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CC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Verdana" pitchFamily="34" charset="0"/>
                        </a:rPr>
                        <a:t>подведение итогов урока;</a:t>
                      </a:r>
                    </a:p>
                    <a:p>
                      <a:pPr marL="514350" marR="0" lvl="0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CC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Verdana" pitchFamily="34" charset="0"/>
                        </a:rPr>
                        <a:t>творческие задания;</a:t>
                      </a:r>
                    </a:p>
                    <a:p>
                      <a:pPr marL="514350" marR="0" lvl="0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CC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Verdana" pitchFamily="34" charset="0"/>
                        </a:rPr>
                        <a:t>зрительное, моторное, вербальное восприятие музыки;</a:t>
                      </a:r>
                    </a:p>
                    <a:p>
                      <a:pPr marL="514350" marR="0" lvl="0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CC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Verdana" pitchFamily="34" charset="0"/>
                        </a:rPr>
                        <a:t>мысленное воспроизведение картины, ситуации, видеофильма;</a:t>
                      </a:r>
                    </a:p>
                    <a:p>
                      <a:pPr marL="514350" marR="0" lvl="0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CC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Verdana" pitchFamily="34" charset="0"/>
                        </a:rPr>
                        <a:t>самооценка события, происшествия;</a:t>
                      </a:r>
                    </a:p>
                    <a:p>
                      <a:pPr marL="514350" marR="0" lvl="0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CC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Verdana" pitchFamily="34" charset="0"/>
                        </a:rPr>
                        <a:t>выразительное чтение; </a:t>
                      </a:r>
                    </a:p>
                    <a:p>
                      <a:pPr marL="514350" marR="0" lvl="0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CC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Verdana" pitchFamily="34" charset="0"/>
                        </a:rPr>
                        <a:t>дневники достижений и др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0DB"/>
                    </a:solidFill>
                  </a:tcPr>
                </a:tc>
              </a:tr>
            </a:tbl>
          </a:graphicData>
        </a:graphic>
      </p:graphicFrame>
      <p:sp>
        <p:nvSpPr>
          <p:cNvPr id="77841" name="Text Box 17"/>
          <p:cNvSpPr txBox="1">
            <a:spLocks noChangeArrowheads="1"/>
          </p:cNvSpPr>
          <p:nvPr/>
        </p:nvSpPr>
        <p:spPr bwMode="auto">
          <a:xfrm>
            <a:off x="8440738" y="6499225"/>
            <a:ext cx="3238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000">
                <a:latin typeface="Arial" charset="0"/>
              </a:rPr>
              <a:t>18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85728"/>
            <a:ext cx="8229600" cy="1079500"/>
          </a:xfrm>
        </p:spPr>
        <p:txBody>
          <a:bodyPr/>
          <a:lstStyle/>
          <a:p>
            <a:r>
              <a:rPr lang="ru-RU" sz="3100" b="1" dirty="0" smtClean="0">
                <a:solidFill>
                  <a:srgbClr val="FF0000"/>
                </a:solidFill>
              </a:rPr>
              <a:t>Критерии оценивания личностных универсальных действий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lnSpc>
                <a:spcPct val="80000"/>
              </a:lnSpc>
            </a:pPr>
            <a:r>
              <a:rPr lang="ru-RU" sz="1800" b="1" dirty="0" smtClean="0">
                <a:solidFill>
                  <a:schemeClr val="hlink"/>
                </a:solidFill>
              </a:rPr>
              <a:t>Самоопределение.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 b="1" i="1" dirty="0" smtClean="0">
                <a:solidFill>
                  <a:schemeClr val="hlink"/>
                </a:solidFill>
              </a:rPr>
              <a:t> </a:t>
            </a:r>
            <a:r>
              <a:rPr lang="ru-RU" sz="2000" b="1" i="1" dirty="0" smtClean="0">
                <a:solidFill>
                  <a:srgbClr val="FF0000"/>
                </a:solidFill>
              </a:rPr>
              <a:t>Внутренняя позиция школьника: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sz="2000" dirty="0" smtClean="0">
                <a:solidFill>
                  <a:srgbClr val="3333CC"/>
                </a:solidFill>
              </a:rPr>
              <a:t>Положительное отношение к школе.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sz="2000" dirty="0" smtClean="0">
                <a:solidFill>
                  <a:srgbClr val="3333CC"/>
                </a:solidFill>
              </a:rPr>
              <a:t>Чувство необходимости учения.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sz="2000" dirty="0" smtClean="0">
                <a:solidFill>
                  <a:srgbClr val="3333CC"/>
                </a:solidFill>
              </a:rPr>
              <a:t>Предпочтение классных коллективных знаний индивидуальным занятиям дома.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sz="2000" dirty="0" smtClean="0">
                <a:solidFill>
                  <a:srgbClr val="3333CC"/>
                </a:solidFill>
              </a:rPr>
              <a:t>Предпочтение социального способа оценки своих знаний (отметка).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 i="1" dirty="0" smtClean="0">
                <a:solidFill>
                  <a:srgbClr val="FF0000"/>
                </a:solidFill>
              </a:rPr>
              <a:t>Самооценка</a:t>
            </a:r>
            <a:r>
              <a:rPr lang="ru-RU" sz="2000" b="1" dirty="0" smtClean="0">
                <a:solidFill>
                  <a:srgbClr val="FF0000"/>
                </a:solidFill>
              </a:rPr>
              <a:t>: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sz="2000" dirty="0" err="1" smtClean="0">
                <a:solidFill>
                  <a:srgbClr val="3333CC"/>
                </a:solidFill>
              </a:rPr>
              <a:t>Рефлексивность</a:t>
            </a:r>
            <a:r>
              <a:rPr lang="ru-RU" sz="2000" dirty="0" smtClean="0">
                <a:solidFill>
                  <a:srgbClr val="3333CC"/>
                </a:solidFill>
              </a:rPr>
              <a:t> как адекватное осознанное представление о качествах хорошего ученика.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sz="2000" dirty="0" smtClean="0">
                <a:solidFill>
                  <a:srgbClr val="3333CC"/>
                </a:solidFill>
              </a:rPr>
              <a:t>Осознание своих возможностей в учении на основе сравнения «Я» и «хороший ученик».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sz="2000" dirty="0" smtClean="0">
                <a:solidFill>
                  <a:srgbClr val="3333CC"/>
                </a:solidFill>
              </a:rPr>
              <a:t>Осознание необходимости самосовершенствования на основе сравнения «Я» и «хороший ученик».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sz="2000" dirty="0" smtClean="0">
                <a:solidFill>
                  <a:srgbClr val="3333CC"/>
                </a:solidFill>
              </a:rPr>
              <a:t>Способность адекватно судить о причинах своего успеха / неуспеха в учении, связывая успех с усилиями, трудолюбием, старанием.</a:t>
            </a:r>
          </a:p>
          <a:p>
            <a:pPr>
              <a:lnSpc>
                <a:spcPct val="80000"/>
              </a:lnSpc>
              <a:buFontTx/>
              <a:buChar char="-"/>
            </a:pPr>
            <a:endParaRPr lang="ru-RU" sz="1800" dirty="0" smtClean="0">
              <a:solidFill>
                <a:srgbClr val="3333CC"/>
              </a:solidFill>
            </a:endParaRPr>
          </a:p>
          <a:p>
            <a:pPr>
              <a:lnSpc>
                <a:spcPct val="80000"/>
              </a:lnSpc>
              <a:buFontTx/>
              <a:buChar char="-"/>
            </a:pPr>
            <a:endParaRPr lang="ru-RU" sz="20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33375"/>
            <a:ext cx="8229600" cy="1143000"/>
          </a:xfrm>
        </p:spPr>
        <p:txBody>
          <a:bodyPr/>
          <a:lstStyle/>
          <a:p>
            <a:r>
              <a:rPr lang="ru-RU" sz="3100" b="1" smtClean="0">
                <a:solidFill>
                  <a:srgbClr val="FF0000"/>
                </a:solidFill>
              </a:rPr>
              <a:t>Критерии оценивания личностных универсальных действий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lnSpc>
                <a:spcPct val="90000"/>
              </a:lnSpc>
            </a:pPr>
            <a:r>
              <a:rPr lang="ru-RU" sz="2300" b="1" dirty="0" err="1" smtClean="0">
                <a:solidFill>
                  <a:srgbClr val="FF0000"/>
                </a:solidFill>
              </a:rPr>
              <a:t>Смыслообразование</a:t>
            </a:r>
            <a:r>
              <a:rPr lang="ru-RU" sz="2300" b="1" dirty="0" smtClean="0">
                <a:solidFill>
                  <a:srgbClr val="FF0000"/>
                </a:solidFill>
              </a:rPr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b="1" i="1" dirty="0" smtClean="0">
                <a:solidFill>
                  <a:srgbClr val="FF0000"/>
                </a:solidFill>
              </a:rPr>
              <a:t> Мотивация учебной деятельности: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ru-RU" sz="2400" b="1" dirty="0" err="1" smtClean="0">
                <a:solidFill>
                  <a:srgbClr val="3333CC"/>
                </a:solidFill>
              </a:rPr>
              <a:t>Сформированность</a:t>
            </a:r>
            <a:r>
              <a:rPr lang="ru-RU" sz="2400" b="1" dirty="0" smtClean="0">
                <a:solidFill>
                  <a:srgbClr val="3333CC"/>
                </a:solidFill>
              </a:rPr>
              <a:t> познавательных мотивов.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ru-RU" sz="2400" b="1" dirty="0" smtClean="0">
                <a:solidFill>
                  <a:srgbClr val="3333CC"/>
                </a:solidFill>
              </a:rPr>
              <a:t>Интерес к новому.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ru-RU" sz="2400" b="1" dirty="0" smtClean="0">
                <a:solidFill>
                  <a:srgbClr val="3333CC"/>
                </a:solidFill>
              </a:rPr>
              <a:t>Интерес к способу решения и общему способу действия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ru-RU" sz="2400" b="1" dirty="0" err="1" smtClean="0">
                <a:solidFill>
                  <a:srgbClr val="3333CC"/>
                </a:solidFill>
              </a:rPr>
              <a:t>Сформированность</a:t>
            </a:r>
            <a:r>
              <a:rPr lang="ru-RU" sz="2400" b="1" dirty="0" smtClean="0">
                <a:solidFill>
                  <a:srgbClr val="3333CC"/>
                </a:solidFill>
              </a:rPr>
              <a:t> социальных мотивов.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ru-RU" sz="2400" b="1" dirty="0" smtClean="0">
                <a:solidFill>
                  <a:srgbClr val="3333CC"/>
                </a:solidFill>
              </a:rPr>
              <a:t>Стремление выполнять социально значимую и социально оцениваемую деятельность, быть полезным обществу.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ru-RU" sz="2400" b="1" dirty="0" err="1" smtClean="0">
                <a:solidFill>
                  <a:srgbClr val="3333CC"/>
                </a:solidFill>
              </a:rPr>
              <a:t>Сформированность</a:t>
            </a:r>
            <a:r>
              <a:rPr lang="ru-RU" sz="2400" b="1" dirty="0" smtClean="0">
                <a:solidFill>
                  <a:srgbClr val="3333CC"/>
                </a:solidFill>
              </a:rPr>
              <a:t> учебных мотивов.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ru-RU" sz="2400" b="1" dirty="0" smtClean="0">
                <a:solidFill>
                  <a:srgbClr val="3333CC"/>
                </a:solidFill>
              </a:rPr>
              <a:t>Стремление к </a:t>
            </a:r>
            <a:r>
              <a:rPr lang="ru-RU" sz="2400" b="1" dirty="0" err="1" smtClean="0">
                <a:solidFill>
                  <a:srgbClr val="3333CC"/>
                </a:solidFill>
              </a:rPr>
              <a:t>самоизменению</a:t>
            </a:r>
            <a:r>
              <a:rPr lang="ru-RU" sz="2400" b="1" dirty="0" smtClean="0">
                <a:solidFill>
                  <a:srgbClr val="3333CC"/>
                </a:solidFill>
              </a:rPr>
              <a:t> – приобретению новых знаний и умений.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ru-RU" sz="2400" b="1" dirty="0" smtClean="0">
                <a:solidFill>
                  <a:srgbClr val="3333CC"/>
                </a:solidFill>
              </a:rPr>
              <a:t>Установление связи между учением и будущей профессиональной деятельностью.</a:t>
            </a:r>
          </a:p>
          <a:p>
            <a:pPr>
              <a:lnSpc>
                <a:spcPct val="90000"/>
              </a:lnSpc>
              <a:buFontTx/>
              <a:buChar char="-"/>
            </a:pPr>
            <a:endParaRPr lang="ru-RU" sz="2000" b="1" dirty="0" smtClean="0">
              <a:solidFill>
                <a:srgbClr val="3333CC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Личностные УУД выпускников основной образовательной ступени</a:t>
            </a:r>
            <a:endParaRPr lang="ru-RU" sz="3200" b="1" dirty="0" smtClean="0">
              <a:solidFill>
                <a:srgbClr val="FF0000"/>
              </a:solidFill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400" dirty="0" smtClean="0">
                <a:solidFill>
                  <a:srgbClr val="3333CC"/>
                </a:solidFill>
              </a:rPr>
              <a:t>Устойчивая познавательная мотивация к учению;</a:t>
            </a:r>
          </a:p>
          <a:p>
            <a:pPr>
              <a:lnSpc>
                <a:spcPct val="90000"/>
              </a:lnSpc>
            </a:pPr>
            <a:r>
              <a:rPr lang="ru-RU" sz="2400" dirty="0" smtClean="0">
                <a:solidFill>
                  <a:srgbClr val="3333CC"/>
                </a:solidFill>
              </a:rPr>
              <a:t>Готовность к самообразованию и самовоспитанию;</a:t>
            </a:r>
          </a:p>
          <a:p>
            <a:pPr>
              <a:lnSpc>
                <a:spcPct val="90000"/>
              </a:lnSpc>
            </a:pPr>
            <a:r>
              <a:rPr lang="ru-RU" sz="2400" dirty="0" smtClean="0">
                <a:solidFill>
                  <a:srgbClr val="3333CC"/>
                </a:solidFill>
              </a:rPr>
              <a:t>Компетентности в реализации основ гражданской идентичности в поступках и деятельности;</a:t>
            </a:r>
          </a:p>
          <a:p>
            <a:pPr>
              <a:lnSpc>
                <a:spcPct val="90000"/>
              </a:lnSpc>
            </a:pPr>
            <a:r>
              <a:rPr lang="ru-RU" sz="2400" dirty="0" smtClean="0">
                <a:solidFill>
                  <a:srgbClr val="3333CC"/>
                </a:solidFill>
              </a:rPr>
              <a:t>Способность к решению моральных дилемм с учетом интересов партнеров;</a:t>
            </a:r>
          </a:p>
          <a:p>
            <a:pPr>
              <a:lnSpc>
                <a:spcPct val="90000"/>
              </a:lnSpc>
            </a:pPr>
            <a:r>
              <a:rPr lang="ru-RU" sz="2400" dirty="0" smtClean="0">
                <a:solidFill>
                  <a:srgbClr val="3333CC"/>
                </a:solidFill>
              </a:rPr>
              <a:t>Устойчивое следование в поведении моральным нормам;</a:t>
            </a:r>
          </a:p>
          <a:p>
            <a:pPr>
              <a:lnSpc>
                <a:spcPct val="90000"/>
              </a:lnSpc>
            </a:pPr>
            <a:r>
              <a:rPr lang="ru-RU" sz="2400" dirty="0" smtClean="0">
                <a:solidFill>
                  <a:srgbClr val="3333CC"/>
                </a:solidFill>
              </a:rPr>
              <a:t>Проявление </a:t>
            </a:r>
            <a:r>
              <a:rPr lang="ru-RU" sz="2400" dirty="0" err="1" smtClean="0">
                <a:solidFill>
                  <a:srgbClr val="3333CC"/>
                </a:solidFill>
              </a:rPr>
              <a:t>эмпатии</a:t>
            </a:r>
            <a:r>
              <a:rPr lang="ru-RU" sz="2400" dirty="0" smtClean="0">
                <a:solidFill>
                  <a:srgbClr val="3333CC"/>
                </a:solidFill>
              </a:rPr>
              <a:t> через поступки</a:t>
            </a:r>
          </a:p>
          <a:p>
            <a:pPr>
              <a:lnSpc>
                <a:spcPct val="90000"/>
              </a:lnSpc>
            </a:pPr>
            <a:endParaRPr lang="ru-RU" sz="2400" dirty="0" smtClean="0">
              <a:solidFill>
                <a:srgbClr val="3333CC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rgbClr val="FF0000"/>
                </a:solidFill>
              </a:rPr>
              <a:t>Выготский Л.С.</a:t>
            </a:r>
            <a:endParaRPr lang="en-US" b="1" smtClean="0">
              <a:solidFill>
                <a:srgbClr val="FF0000"/>
              </a:solidFill>
            </a:endParaRPr>
          </a:p>
        </p:txBody>
      </p:sp>
      <p:pic>
        <p:nvPicPr>
          <p:cNvPr id="119813" name="Picture 5" descr="vygotsky"/>
          <p:cNvPicPr>
            <a:picLocks noChangeAspect="1" noChangeArrowheads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642910" y="1785926"/>
            <a:ext cx="2476504" cy="3599186"/>
          </a:xfrm>
          <a:noFill/>
          <a:ln/>
        </p:spPr>
      </p:pic>
      <p:sp>
        <p:nvSpPr>
          <p:cNvPr id="119814" name="Text Box 6"/>
          <p:cNvSpPr txBox="1">
            <a:spLocks noChangeArrowheads="1"/>
          </p:cNvSpPr>
          <p:nvPr/>
        </p:nvSpPr>
        <p:spPr bwMode="auto">
          <a:xfrm>
            <a:off x="3929058" y="1928802"/>
            <a:ext cx="47244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800" dirty="0">
                <a:latin typeface="Arial" charset="0"/>
              </a:rPr>
              <a:t>«Твердые знания и понимание получены обществом через </a:t>
            </a:r>
            <a:r>
              <a:rPr lang="ru-RU" sz="2800" b="1" i="1" dirty="0">
                <a:solidFill>
                  <a:schemeClr val="accent2"/>
                </a:solidFill>
                <a:latin typeface="Arial" charset="0"/>
              </a:rPr>
              <a:t>общение</a:t>
            </a:r>
            <a:r>
              <a:rPr lang="ru-RU" sz="2800" i="1" dirty="0">
                <a:solidFill>
                  <a:schemeClr val="accent2"/>
                </a:solidFill>
                <a:latin typeface="Arial" charset="0"/>
              </a:rPr>
              <a:t>, </a:t>
            </a:r>
            <a:r>
              <a:rPr lang="ru-RU" sz="2800" b="1" i="1" dirty="0">
                <a:solidFill>
                  <a:schemeClr val="accent2"/>
                </a:solidFill>
                <a:latin typeface="Arial" charset="0"/>
              </a:rPr>
              <a:t>деятельность</a:t>
            </a:r>
            <a:r>
              <a:rPr lang="ru-RU" sz="2800" i="1" dirty="0">
                <a:latin typeface="Arial" charset="0"/>
              </a:rPr>
              <a:t> и </a:t>
            </a:r>
            <a:r>
              <a:rPr lang="ru-RU" sz="2800" b="1" i="1" dirty="0">
                <a:solidFill>
                  <a:schemeClr val="accent2"/>
                </a:solidFill>
                <a:latin typeface="Arial" charset="0"/>
              </a:rPr>
              <a:t>взаимодействие</a:t>
            </a:r>
            <a:r>
              <a:rPr lang="ru-RU" sz="2800" dirty="0">
                <a:latin typeface="Arial" charset="0"/>
              </a:rPr>
              <a:t> путем решения значительных проблем и задач».</a:t>
            </a:r>
            <a:endParaRPr lang="en-US" sz="2800" dirty="0">
              <a:latin typeface="Arial" charset="0"/>
            </a:endParaRPr>
          </a:p>
          <a:p>
            <a:r>
              <a:rPr lang="en-US" sz="2800" i="1" dirty="0">
                <a:latin typeface="Arial" charset="0"/>
              </a:rPr>
              <a:t>		</a:t>
            </a:r>
          </a:p>
          <a:p>
            <a:endParaRPr lang="en-US" sz="2800" i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b="1" smtClean="0">
                <a:solidFill>
                  <a:srgbClr val="FF0000"/>
                </a:solidFill>
              </a:rPr>
              <a:t>В чем заключается задача школы?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000" smtClean="0">
                <a:solidFill>
                  <a:srgbClr val="3333CC"/>
                </a:solidFill>
              </a:rPr>
              <a:t>В общественном сознании происходит переход от понимания социального предназначения школы как задачи простой передачи знаний, умений и навыков от учителя к ученику к новому пониманию функции школы.</a:t>
            </a:r>
          </a:p>
          <a:p>
            <a:pPr>
              <a:lnSpc>
                <a:spcPct val="80000"/>
              </a:lnSpc>
            </a:pPr>
            <a:r>
              <a:rPr lang="ru-RU" sz="2000" smtClean="0">
                <a:solidFill>
                  <a:srgbClr val="3333CC"/>
                </a:solidFill>
              </a:rPr>
              <a:t> Приоритетной целью школьного образования становится развитие у учащихся способности самостоятельно ставить учебные цели, проектировать пути их реализации, контролировать и оценивать свои достижения. </a:t>
            </a:r>
          </a:p>
          <a:p>
            <a:pPr>
              <a:lnSpc>
                <a:spcPct val="80000"/>
              </a:lnSpc>
            </a:pPr>
            <a:r>
              <a:rPr lang="ru-RU" sz="2000" smtClean="0">
                <a:solidFill>
                  <a:srgbClr val="3333CC"/>
                </a:solidFill>
              </a:rPr>
              <a:t>Иначе говоря, формирование умения учиться. Учащийся сам должен стать </a:t>
            </a:r>
            <a:r>
              <a:rPr lang="ru-RU" sz="2000" b="1" smtClean="0">
                <a:solidFill>
                  <a:srgbClr val="FF0000"/>
                </a:solidFill>
              </a:rPr>
              <a:t>«архитектором и строителем»</a:t>
            </a:r>
            <a:r>
              <a:rPr lang="ru-RU" sz="2000" smtClean="0">
                <a:solidFill>
                  <a:srgbClr val="3333CC"/>
                </a:solidFill>
              </a:rPr>
              <a:t> образовательного процесса.</a:t>
            </a:r>
          </a:p>
          <a:p>
            <a:pPr>
              <a:lnSpc>
                <a:spcPct val="80000"/>
              </a:lnSpc>
            </a:pPr>
            <a:r>
              <a:rPr lang="ru-RU" sz="2000" smtClean="0">
                <a:solidFill>
                  <a:srgbClr val="3333CC"/>
                </a:solidFill>
              </a:rPr>
              <a:t>Интеграция, обобщение, осмысление новых знаний, увязывание их с жизненным опытом ребенка на основе формирования умения учитьСЯ (учить СЕБЯ). </a:t>
            </a:r>
            <a:br>
              <a:rPr lang="ru-RU" sz="2000" smtClean="0">
                <a:solidFill>
                  <a:srgbClr val="3333CC"/>
                </a:solidFill>
              </a:rPr>
            </a:br>
            <a:r>
              <a:rPr lang="ru-RU" sz="2000" smtClean="0"/>
              <a:t/>
            </a:r>
            <a:br>
              <a:rPr lang="ru-RU" sz="2000" smtClean="0"/>
            </a:br>
            <a:endParaRPr lang="ru-RU" sz="200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ru-RU" sz="2800" b="1" smtClean="0">
                <a:solidFill>
                  <a:srgbClr val="FF0000"/>
                </a:solidFill>
              </a:rPr>
              <a:t>Универсальные учебные действия</a:t>
            </a:r>
            <a:br>
              <a:rPr lang="ru-RU" sz="2800" b="1" smtClean="0">
                <a:solidFill>
                  <a:srgbClr val="FF0000"/>
                </a:solidFill>
              </a:rPr>
            </a:br>
            <a:endParaRPr lang="ru-RU" sz="2800" b="1" smtClean="0">
              <a:solidFill>
                <a:srgbClr val="FF0000"/>
              </a:solidFill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800" smtClean="0"/>
              <a:t>   </a:t>
            </a:r>
            <a:r>
              <a:rPr lang="ru-RU" sz="2800" smtClean="0">
                <a:solidFill>
                  <a:srgbClr val="3333CC"/>
                </a:solidFill>
              </a:rPr>
              <a:t>это</a:t>
            </a:r>
            <a:r>
              <a:rPr lang="ru-RU" sz="2800" smtClean="0"/>
              <a:t> </a:t>
            </a:r>
            <a:r>
              <a:rPr lang="ru-RU" sz="2800" smtClean="0">
                <a:solidFill>
                  <a:srgbClr val="3333CC"/>
                </a:solidFill>
              </a:rPr>
              <a:t>способность субъекта к саморазвитию и самосовершенствованию путем сознательного и активного присвоения нового социального опыта;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smtClean="0">
                <a:solidFill>
                  <a:srgbClr val="3333CC"/>
                </a:solidFill>
              </a:rPr>
              <a:t>   совокупность действий учащегося, обеспечивающих его культурную идентичность, социальную компетентность, толерантность, способность к самостоятельному усвоению новых знаний и умений, включая организацию этого процесса.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smtClean="0">
                <a:solidFill>
                  <a:srgbClr val="FF0000"/>
                </a:solidFill>
              </a:rPr>
              <a:t>концепция развития универсальных учебных действий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800" smtClean="0">
                <a:solidFill>
                  <a:srgbClr val="3333CC"/>
                </a:solidFill>
              </a:rPr>
              <a:t>Целесообразно  оценивать готовность школьников к обучению на новой ступени образования не только и не столько на основе знаний, умений навыков, сколько на базе сформированности основных видов универсальных учебных действий.</a:t>
            </a:r>
          </a:p>
          <a:p>
            <a:pPr>
              <a:lnSpc>
                <a:spcPct val="80000"/>
              </a:lnSpc>
            </a:pPr>
            <a:r>
              <a:rPr lang="ru-RU" sz="2800" smtClean="0">
                <a:solidFill>
                  <a:srgbClr val="3333CC"/>
                </a:solidFill>
              </a:rPr>
              <a:t>Основанием преемственности разных ступеней образовательной системы может стать ориентация на ключевой стратегический приоритет непрерывного образования — формирование умения учиться.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14313"/>
            <a:ext cx="8964613" cy="88265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eaLnBrk="1" hangingPunct="1"/>
            <a:r>
              <a:rPr lang="ru-RU" sz="1900" b="1" i="1" dirty="0" smtClean="0"/>
              <a:t>Собственная учебная деятельность школьников – </a:t>
            </a:r>
            <a:br>
              <a:rPr lang="ru-RU" sz="1900" b="1" i="1" dirty="0" smtClean="0"/>
            </a:br>
            <a:r>
              <a:rPr lang="ru-RU" sz="1900" b="1" i="1" dirty="0" smtClean="0"/>
              <a:t>важная составляющая СДП</a:t>
            </a:r>
            <a:endParaRPr lang="en-US" sz="1900" b="1" i="1" dirty="0" smtClean="0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107950" y="1412875"/>
            <a:ext cx="8786813" cy="5357813"/>
            <a:chOff x="-16" y="927"/>
            <a:chExt cx="5796" cy="2993"/>
          </a:xfrm>
        </p:grpSpPr>
        <p:sp>
          <p:nvSpPr>
            <p:cNvPr id="118788" name="Text Box 6"/>
            <p:cNvSpPr txBox="1">
              <a:spLocks noChangeArrowheads="1"/>
            </p:cNvSpPr>
            <p:nvPr/>
          </p:nvSpPr>
          <p:spPr bwMode="gray">
            <a:xfrm>
              <a:off x="2629" y="1969"/>
              <a:ext cx="122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endParaRPr lang="ru-RU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118789" name="Text Box 7"/>
            <p:cNvSpPr txBox="1">
              <a:spLocks noChangeArrowheads="1"/>
            </p:cNvSpPr>
            <p:nvPr/>
          </p:nvSpPr>
          <p:spPr bwMode="gray">
            <a:xfrm>
              <a:off x="2634" y="2305"/>
              <a:ext cx="415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>
                  <a:solidFill>
                    <a:schemeClr val="bg1"/>
                  </a:solidFill>
                  <a:latin typeface="Arial" charset="0"/>
                </a:rPr>
                <a:t>Text</a:t>
              </a:r>
            </a:p>
          </p:txBody>
        </p:sp>
        <p:sp>
          <p:nvSpPr>
            <p:cNvPr id="118790" name="Text Box 8"/>
            <p:cNvSpPr txBox="1">
              <a:spLocks noChangeArrowheads="1"/>
            </p:cNvSpPr>
            <p:nvPr/>
          </p:nvSpPr>
          <p:spPr bwMode="gray">
            <a:xfrm>
              <a:off x="2634" y="2641"/>
              <a:ext cx="415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>
                  <a:solidFill>
                    <a:schemeClr val="bg1"/>
                  </a:solidFill>
                  <a:latin typeface="Arial" charset="0"/>
                </a:rPr>
                <a:t>Text</a:t>
              </a:r>
            </a:p>
          </p:txBody>
        </p:sp>
        <p:sp>
          <p:nvSpPr>
            <p:cNvPr id="45065" name="AutoShape 9"/>
            <p:cNvSpPr>
              <a:spLocks noChangeArrowheads="1"/>
            </p:cNvSpPr>
            <p:nvPr/>
          </p:nvSpPr>
          <p:spPr bwMode="gray">
            <a:xfrm>
              <a:off x="1872" y="1680"/>
              <a:ext cx="336" cy="1297"/>
            </a:xfrm>
            <a:prstGeom prst="leftArrow">
              <a:avLst>
                <a:gd name="adj1" fmla="val 65583"/>
                <a:gd name="adj2" fmla="val 65181"/>
              </a:avLst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  <a:alpha val="12000"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18792" name="AutoShape 10"/>
            <p:cNvSpPr>
              <a:spLocks noChangeArrowheads="1"/>
            </p:cNvSpPr>
            <p:nvPr/>
          </p:nvSpPr>
          <p:spPr bwMode="auto">
            <a:xfrm>
              <a:off x="-16" y="1344"/>
              <a:ext cx="1792" cy="1968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ru-RU">
                <a:latin typeface="Verdana" pitchFamily="34" charset="0"/>
              </a:endParaRPr>
            </a:p>
          </p:txBody>
        </p:sp>
        <p:sp>
          <p:nvSpPr>
            <p:cNvPr id="118793" name="Text Box 11"/>
            <p:cNvSpPr txBox="1">
              <a:spLocks noChangeArrowheads="1"/>
            </p:cNvSpPr>
            <p:nvPr/>
          </p:nvSpPr>
          <p:spPr bwMode="auto">
            <a:xfrm>
              <a:off x="-16" y="1488"/>
              <a:ext cx="1744" cy="15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ru-RU" b="1">
                  <a:solidFill>
                    <a:srgbClr val="C00000"/>
                  </a:solidFill>
                  <a:latin typeface="Arial" charset="0"/>
                  <a:hlinkClick r:id="rId2"/>
                </a:rPr>
                <a:t>Деятельность</a:t>
              </a:r>
              <a:r>
                <a:rPr lang="ru-RU" b="1">
                  <a:latin typeface="Arial" charset="0"/>
                </a:rPr>
                <a:t> </a:t>
              </a:r>
              <a:r>
                <a:rPr lang="ru-RU">
                  <a:latin typeface="Arial" charset="0"/>
                </a:rPr>
                <a:t>— специфически человеческая форма активного отношения к окружающему миру, содержание которой составляет его целесообразное изменение и преобразование. </a:t>
              </a:r>
              <a:endParaRPr lang="ru-RU" b="1">
                <a:solidFill>
                  <a:srgbClr val="001D3A"/>
                </a:solidFill>
                <a:latin typeface="Verdana" pitchFamily="34" charset="0"/>
              </a:endParaRPr>
            </a:p>
          </p:txBody>
        </p:sp>
        <p:sp>
          <p:nvSpPr>
            <p:cNvPr id="118794" name="AutoShape 12"/>
            <p:cNvSpPr>
              <a:spLocks noChangeArrowheads="1"/>
            </p:cNvSpPr>
            <p:nvPr/>
          </p:nvSpPr>
          <p:spPr bwMode="auto">
            <a:xfrm>
              <a:off x="3888" y="1344"/>
              <a:ext cx="1892" cy="1968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ru-RU">
                <a:latin typeface="Verdana" pitchFamily="34" charset="0"/>
              </a:endParaRPr>
            </a:p>
          </p:txBody>
        </p:sp>
        <p:sp>
          <p:nvSpPr>
            <p:cNvPr id="118795" name="Text Box 13"/>
            <p:cNvSpPr txBox="1">
              <a:spLocks noChangeArrowheads="1"/>
            </p:cNvSpPr>
            <p:nvPr/>
          </p:nvSpPr>
          <p:spPr bwMode="auto">
            <a:xfrm>
              <a:off x="3978" y="1788"/>
              <a:ext cx="1796" cy="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endParaRPr lang="ru-RU" b="1">
                <a:solidFill>
                  <a:srgbClr val="001D3A"/>
                </a:solidFill>
                <a:latin typeface="Verdana" pitchFamily="34" charset="0"/>
              </a:endParaRPr>
            </a:p>
            <a:p>
              <a:pPr algn="ctr" eaLnBrk="0" hangingPunct="0"/>
              <a:endParaRPr lang="ru-RU" b="1">
                <a:solidFill>
                  <a:srgbClr val="001D3A"/>
                </a:solidFill>
                <a:latin typeface="Verdana" pitchFamily="34" charset="0"/>
              </a:endParaRPr>
            </a:p>
            <a:p>
              <a:pPr algn="ctr" eaLnBrk="0" hangingPunct="0"/>
              <a:r>
                <a:rPr lang="ru-RU" b="1">
                  <a:solidFill>
                    <a:srgbClr val="001D3A"/>
                  </a:solidFill>
                  <a:latin typeface="Verdana" pitchFamily="34" charset="0"/>
                </a:rPr>
                <a:t>Вне деятельности нет личности</a:t>
              </a:r>
            </a:p>
          </p:txBody>
        </p:sp>
        <p:sp>
          <p:nvSpPr>
            <p:cNvPr id="45070" name="AutoShape 14"/>
            <p:cNvSpPr>
              <a:spLocks noChangeArrowheads="1"/>
            </p:cNvSpPr>
            <p:nvPr/>
          </p:nvSpPr>
          <p:spPr bwMode="gray">
            <a:xfrm>
              <a:off x="3458" y="1680"/>
              <a:ext cx="334" cy="1297"/>
            </a:xfrm>
            <a:prstGeom prst="rightArrow">
              <a:avLst>
                <a:gd name="adj1" fmla="val 67750"/>
                <a:gd name="adj2" fmla="val 66167"/>
              </a:avLst>
            </a:prstGeom>
            <a:gradFill rotWithShape="1">
              <a:gsLst>
                <a:gs pos="0">
                  <a:schemeClr val="bg2">
                    <a:gamma/>
                    <a:shade val="46275"/>
                    <a:invGamma/>
                    <a:alpha val="12000"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5071" name="AutoShape 15"/>
            <p:cNvSpPr>
              <a:spLocks noChangeArrowheads="1"/>
            </p:cNvSpPr>
            <p:nvPr/>
          </p:nvSpPr>
          <p:spPr bwMode="gray">
            <a:xfrm>
              <a:off x="1822" y="927"/>
              <a:ext cx="1920" cy="869"/>
            </a:xfrm>
            <a:prstGeom prst="can">
              <a:avLst>
                <a:gd name="adj" fmla="val 27866"/>
              </a:avLst>
            </a:pr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5072" name="AutoShape 16"/>
            <p:cNvSpPr>
              <a:spLocks noChangeArrowheads="1"/>
            </p:cNvSpPr>
            <p:nvPr/>
          </p:nvSpPr>
          <p:spPr bwMode="gray">
            <a:xfrm>
              <a:off x="2283" y="1440"/>
              <a:ext cx="1107" cy="336"/>
            </a:xfrm>
            <a:prstGeom prst="upArrow">
              <a:avLst>
                <a:gd name="adj1" fmla="val 68380"/>
                <a:gd name="adj2" fmla="val 70833"/>
              </a:avLst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63529"/>
                    <a:invGamma/>
                    <a:alpha val="12000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18799" name="Text Box 17"/>
            <p:cNvSpPr txBox="1">
              <a:spLocks noChangeArrowheads="1"/>
            </p:cNvSpPr>
            <p:nvPr/>
          </p:nvSpPr>
          <p:spPr bwMode="gray">
            <a:xfrm>
              <a:off x="1933" y="1314"/>
              <a:ext cx="1755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ru-RU" sz="2400">
                  <a:solidFill>
                    <a:schemeClr val="bg1"/>
                  </a:solidFill>
                  <a:latin typeface="Arial" charset="0"/>
                </a:rPr>
                <a:t>деятельность</a:t>
              </a:r>
              <a:endParaRPr lang="en-US" sz="240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118800" name="AutoShape 18"/>
            <p:cNvSpPr>
              <a:spLocks noChangeArrowheads="1"/>
            </p:cNvSpPr>
            <p:nvPr/>
          </p:nvSpPr>
          <p:spPr bwMode="gray">
            <a:xfrm>
              <a:off x="1786" y="3067"/>
              <a:ext cx="2046" cy="853"/>
            </a:xfrm>
            <a:prstGeom prst="can">
              <a:avLst>
                <a:gd name="adj" fmla="val 32032"/>
              </a:avLst>
            </a:prstGeom>
            <a:gradFill rotWithShape="1">
              <a:gsLst>
                <a:gs pos="0">
                  <a:srgbClr val="1F571E"/>
                </a:gs>
                <a:gs pos="50000">
                  <a:srgbClr val="44BD41"/>
                </a:gs>
                <a:gs pos="100000">
                  <a:srgbClr val="1F571E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118801" name="Text Box 19"/>
            <p:cNvSpPr txBox="1">
              <a:spLocks noChangeArrowheads="1"/>
            </p:cNvSpPr>
            <p:nvPr/>
          </p:nvSpPr>
          <p:spPr bwMode="gray">
            <a:xfrm>
              <a:off x="2079" y="3459"/>
              <a:ext cx="1328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ru-RU" sz="2400">
                  <a:solidFill>
                    <a:schemeClr val="bg1"/>
                  </a:solidFill>
                  <a:latin typeface="Arial" charset="0"/>
                </a:rPr>
                <a:t>личность</a:t>
              </a:r>
              <a:endParaRPr lang="en-US" sz="240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45076" name="AutoShape 20"/>
            <p:cNvSpPr>
              <a:spLocks noChangeArrowheads="1"/>
            </p:cNvSpPr>
            <p:nvPr/>
          </p:nvSpPr>
          <p:spPr bwMode="gray">
            <a:xfrm>
              <a:off x="2269" y="2928"/>
              <a:ext cx="1106" cy="333"/>
            </a:xfrm>
            <a:prstGeom prst="downArrow">
              <a:avLst>
                <a:gd name="adj1" fmla="val 67093"/>
                <a:gd name="adj2" fmla="val 64051"/>
              </a:avLst>
            </a:prstGeom>
            <a:gradFill rotWithShape="1">
              <a:gsLst>
                <a:gs pos="0">
                  <a:schemeClr val="bg2">
                    <a:gamma/>
                    <a:tint val="63529"/>
                    <a:invGamma/>
                    <a:alpha val="12000"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sp>
        <p:nvSpPr>
          <p:cNvPr id="118803" name="Прямоугольник 22"/>
          <p:cNvSpPr>
            <a:spLocks noChangeArrowheads="1"/>
          </p:cNvSpPr>
          <p:nvPr/>
        </p:nvSpPr>
        <p:spPr bwMode="auto">
          <a:xfrm>
            <a:off x="3071813" y="2643188"/>
            <a:ext cx="2786062" cy="257333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i="1">
                <a:solidFill>
                  <a:schemeClr val="bg1"/>
                </a:solidFill>
                <a:latin typeface="Arial" charset="0"/>
              </a:rPr>
              <a:t>Учебная деятельность</a:t>
            </a:r>
            <a:r>
              <a:rPr lang="ru-RU" i="1">
                <a:latin typeface="Arial" charset="0"/>
              </a:rPr>
              <a:t> становится источником внутреннего развития школьника, формирования его творческих способностей и личностных качеств.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ru-RU" sz="2800" b="1" smtClean="0">
                <a:solidFill>
                  <a:srgbClr val="3333CC"/>
                </a:solidFill>
              </a:rPr>
              <a:t>термин «универсальные учебные действия» означает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2800" b="1" dirty="0" smtClean="0">
                <a:solidFill>
                  <a:srgbClr val="FF0000"/>
                </a:solidFill>
              </a:rPr>
              <a:t>В широком значении:</a:t>
            </a:r>
            <a:r>
              <a:rPr lang="ru-RU" sz="2800" b="1" dirty="0" smtClean="0">
                <a:solidFill>
                  <a:srgbClr val="3333CC"/>
                </a:solidFill>
              </a:rPr>
              <a:t> </a:t>
            </a:r>
            <a:r>
              <a:rPr lang="ru-RU" sz="2800" dirty="0" smtClean="0">
                <a:solidFill>
                  <a:srgbClr val="3333CC"/>
                </a:solidFill>
              </a:rPr>
              <a:t>умение учиться, т. е. способность субъекта к </a:t>
            </a:r>
            <a:r>
              <a:rPr lang="ru-RU" sz="2800" b="1" dirty="0" smtClean="0">
                <a:solidFill>
                  <a:srgbClr val="3333CC"/>
                </a:solidFill>
              </a:rPr>
              <a:t>саморазвитию и самосовершенствованию</a:t>
            </a:r>
            <a:r>
              <a:rPr lang="ru-RU" sz="2800" dirty="0" smtClean="0">
                <a:solidFill>
                  <a:srgbClr val="3333CC"/>
                </a:solidFill>
              </a:rPr>
              <a:t> путем сознательного и активного присвоения нового социального опыта. </a:t>
            </a:r>
          </a:p>
          <a:p>
            <a:pPr>
              <a:lnSpc>
                <a:spcPct val="90000"/>
              </a:lnSpc>
            </a:pPr>
            <a:r>
              <a:rPr lang="ru-RU" sz="2800" b="1" dirty="0" smtClean="0">
                <a:solidFill>
                  <a:srgbClr val="FF0000"/>
                </a:solidFill>
              </a:rPr>
              <a:t>В более узком:</a:t>
            </a:r>
            <a:r>
              <a:rPr lang="ru-RU" sz="2800" dirty="0" smtClean="0">
                <a:solidFill>
                  <a:srgbClr val="3333CC"/>
                </a:solidFill>
              </a:rPr>
              <a:t> (собственно психологическом) значении этот термин можно определить </a:t>
            </a:r>
            <a:r>
              <a:rPr lang="ru-RU" sz="2800" b="1" dirty="0" smtClean="0">
                <a:solidFill>
                  <a:srgbClr val="3333CC"/>
                </a:solidFill>
              </a:rPr>
              <a:t>как совокупность способов действия учащегося</a:t>
            </a:r>
            <a:r>
              <a:rPr lang="ru-RU" sz="2800" dirty="0" smtClean="0">
                <a:solidFill>
                  <a:srgbClr val="3333CC"/>
                </a:solidFill>
              </a:rPr>
              <a:t> (а также связанных с ними навыков учебной работы), обеспечивающих самостоятельное усвоение новых знаний, формирование умений, включая организацию этого процесса.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642910" y="857232"/>
            <a:ext cx="7543800" cy="1152525"/>
          </a:xfrm>
        </p:spPr>
        <p:txBody>
          <a:bodyPr lIns="0" rIns="0" bIns="0" anchor="b">
            <a:noAutofit/>
          </a:bodyPr>
          <a:lstStyle/>
          <a:p>
            <a:pPr eaLnBrk="1" hangingPunct="1">
              <a:defRPr/>
            </a:pP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Требования к результатам</a:t>
            </a:r>
            <a:b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Ориентация на результат</a:t>
            </a:r>
            <a:r>
              <a:rPr lang="ru-RU" sz="4000" dirty="0" smtClean="0">
                <a:solidFill>
                  <a:srgbClr val="FF0000"/>
                </a:solidFill>
              </a:rPr>
              <a:t/>
            </a:r>
            <a:br>
              <a:rPr lang="ru-RU" sz="4000" dirty="0" smtClean="0">
                <a:solidFill>
                  <a:srgbClr val="FF0000"/>
                </a:solidFill>
              </a:rPr>
            </a:br>
            <a:endParaRPr lang="ru-RU" sz="4000" dirty="0" smtClean="0">
              <a:solidFill>
                <a:srgbClr val="FF0000"/>
              </a:solidFill>
            </a:endParaRPr>
          </a:p>
        </p:txBody>
      </p:sp>
      <p:sp>
        <p:nvSpPr>
          <p:cNvPr id="18329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85720" y="1500174"/>
            <a:ext cx="8229600" cy="4221163"/>
          </a:xfrm>
        </p:spPr>
        <p:txBody>
          <a:bodyPr/>
          <a:lstStyle/>
          <a:p>
            <a:pPr marL="273050" indent="-273050" eaLnBrk="1" hangingPunct="1">
              <a:lnSpc>
                <a:spcPct val="90000"/>
              </a:lnSpc>
              <a:defRPr/>
            </a:pPr>
            <a:endParaRPr lang="ru-RU" sz="2400" b="1" u="sng" dirty="0" smtClean="0">
              <a:solidFill>
                <a:srgbClr val="3333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273050" indent="-273050" eaLnBrk="1" hangingPunct="1">
              <a:lnSpc>
                <a:spcPct val="90000"/>
              </a:lnSpc>
              <a:defRPr/>
            </a:pPr>
            <a:endParaRPr lang="ru-RU" sz="2400" b="1" u="sng" dirty="0" smtClean="0">
              <a:solidFill>
                <a:srgbClr val="3333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273050" indent="-273050" eaLnBrk="1" hangingPunct="1">
              <a:lnSpc>
                <a:spcPct val="90000"/>
              </a:lnSpc>
              <a:defRPr/>
            </a:pPr>
            <a:endParaRPr lang="ru-RU" sz="2400" b="1" u="sng" dirty="0" smtClean="0">
              <a:solidFill>
                <a:srgbClr val="3333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273050" indent="-273050" eaLnBrk="1" hangingPunct="1">
              <a:lnSpc>
                <a:spcPct val="90000"/>
              </a:lnSpc>
              <a:defRPr/>
            </a:pPr>
            <a:r>
              <a:rPr lang="ru-RU" b="1" u="sng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Личностные </a:t>
            </a:r>
            <a:r>
              <a:rPr lang="ru-RU" b="1" u="sng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результаты</a:t>
            </a:r>
            <a:r>
              <a:rPr lang="ru-RU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– сформировавшиеся в образовательном процессе мотивы деятельности, система ценностных отношений учащихся </a:t>
            </a:r>
          </a:p>
          <a:p>
            <a:pPr marL="273050" indent="-273050" eaLnBrk="1" hangingPunct="1">
              <a:lnSpc>
                <a:spcPct val="90000"/>
              </a:lnSpc>
              <a:defRPr/>
            </a:pPr>
            <a:endParaRPr lang="en-US" sz="2400" b="1" u="sng" dirty="0" smtClean="0">
              <a:solidFill>
                <a:srgbClr val="3333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273050" indent="-273050" eaLnBrk="1" hangingPunct="1">
              <a:lnSpc>
                <a:spcPct val="90000"/>
              </a:lnSpc>
              <a:defRPr/>
            </a:pPr>
            <a:endParaRPr lang="en-US" sz="2400" b="1" u="sng" dirty="0" smtClean="0">
              <a:solidFill>
                <a:srgbClr val="3333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Номер слайда 5"/>
          <p:cNvSpPr txBox="1">
            <a:spLocks noGrp="1"/>
          </p:cNvSpPr>
          <p:nvPr/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98CE17A6-E482-4C88-BE2C-A8FCA2B3011D}" type="slidenum">
              <a:rPr lang="ru-RU" sz="1200">
                <a:solidFill>
                  <a:schemeClr val="tx2">
                    <a:shade val="90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ru-RU" sz="1200">
              <a:solidFill>
                <a:schemeClr val="tx2">
                  <a:shade val="90000"/>
                </a:schemeClr>
              </a:solidFill>
              <a:latin typeface="+mn-lt"/>
            </a:endParaRPr>
          </a:p>
        </p:txBody>
      </p:sp>
      <p:sp>
        <p:nvSpPr>
          <p:cNvPr id="9221" name="Rectangle 7"/>
          <p:cNvSpPr>
            <a:spLocks noChangeArrowheads="1"/>
          </p:cNvSpPr>
          <p:nvPr/>
        </p:nvSpPr>
        <p:spPr bwMode="auto">
          <a:xfrm>
            <a:off x="3429000" y="4603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2400" b="1">
              <a:solidFill>
                <a:srgbClr val="99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8825" y="785813"/>
            <a:ext cx="8385175" cy="7921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Требования к результатам</a:t>
            </a:r>
            <a:b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Ориентация на результат</a:t>
            </a:r>
            <a:r>
              <a:rPr lang="ru-RU" sz="4000" b="1" dirty="0" smtClean="0">
                <a:solidFill>
                  <a:srgbClr val="FF0000"/>
                </a:solidFill>
              </a:rPr>
              <a:t/>
            </a:r>
            <a:br>
              <a:rPr lang="ru-RU" sz="4000" b="1" dirty="0" smtClean="0">
                <a:solidFill>
                  <a:srgbClr val="FF0000"/>
                </a:solidFill>
              </a:rPr>
            </a:br>
            <a:endParaRPr lang="ru-RU" sz="40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36650" y="1928813"/>
            <a:ext cx="8007350" cy="5475287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Возникновение понятия «универсальные учебные действия» связано с изменением парадигмы образования:</a:t>
            </a:r>
            <a:br>
              <a:rPr lang="ru-RU" sz="28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8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от усвоения знаний, умений и навыков </a:t>
            </a:r>
            <a:br>
              <a:rPr lang="ru-RU" sz="28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8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 развитию Личности учащегося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57188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Понятие УУД</a:t>
            </a:r>
            <a:b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928688"/>
            <a:ext cx="8258175" cy="5202237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endParaRPr lang="ru-RU" b="1" smtClean="0">
              <a:solidFill>
                <a:srgbClr val="3333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b="1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Умение учиться =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b="1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Полноценное освоение школьниками компонентов учебной деятельности:</a:t>
            </a:r>
          </a:p>
          <a:p>
            <a:pPr algn="ctr" eaLnBrk="1" hangingPunct="1">
              <a:lnSpc>
                <a:spcPct val="90000"/>
              </a:lnSpc>
            </a:pPr>
            <a:r>
              <a:rPr lang="ru-RU" b="1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Познавательные и учебные мотивы;</a:t>
            </a:r>
          </a:p>
          <a:p>
            <a:pPr algn="ctr" eaLnBrk="1" hangingPunct="1">
              <a:lnSpc>
                <a:spcPct val="90000"/>
              </a:lnSpc>
            </a:pPr>
            <a:r>
              <a:rPr lang="ru-RU" b="1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Учебная цель;</a:t>
            </a:r>
          </a:p>
          <a:p>
            <a:pPr algn="ctr" eaLnBrk="1" hangingPunct="1">
              <a:lnSpc>
                <a:spcPct val="90000"/>
              </a:lnSpc>
            </a:pPr>
            <a:r>
              <a:rPr lang="ru-RU" b="1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Учебная задача;</a:t>
            </a:r>
          </a:p>
          <a:p>
            <a:pPr algn="ctr" eaLnBrk="1" hangingPunct="1">
              <a:lnSpc>
                <a:spcPct val="90000"/>
              </a:lnSpc>
            </a:pPr>
            <a:r>
              <a:rPr lang="ru-RU" b="1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Учебные действия и операции (ориентировка, преобразование материала, контроль и оценка)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ru-RU" sz="3600" b="1" smtClean="0">
              <a:solidFill>
                <a:srgbClr val="3333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ru-RU" sz="3600" b="1" smtClean="0">
              <a:solidFill>
                <a:srgbClr val="3333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ru-RU" sz="8000" b="1" smtClean="0">
              <a:solidFill>
                <a:srgbClr val="3333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24</TotalTime>
  <Words>778</Words>
  <Application>Microsoft Office PowerPoint</Application>
  <PresentationFormat>Экран (4:3)</PresentationFormat>
  <Paragraphs>121</Paragraphs>
  <Slides>18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Трек</vt:lpstr>
      <vt:lpstr>Формирование личностных универсальных учебных действий в основной школе</vt:lpstr>
      <vt:lpstr>В чем заключается задача школы?</vt:lpstr>
      <vt:lpstr>Универсальные учебные действия </vt:lpstr>
      <vt:lpstr>концепция развития универсальных учебных действий</vt:lpstr>
      <vt:lpstr>Собственная учебная деятельность школьников –  важная составляющая СДП</vt:lpstr>
      <vt:lpstr>термин «универсальные учебные действия» означает</vt:lpstr>
      <vt:lpstr>Требования к результатам Ориентация на результат </vt:lpstr>
      <vt:lpstr>Требования к результатам Ориентация на результат </vt:lpstr>
      <vt:lpstr> Понятие УУД </vt:lpstr>
      <vt:lpstr>Универсальные  учебные действия  (УУД)</vt:lpstr>
      <vt:lpstr>Виды УУД</vt:lpstr>
      <vt:lpstr>Личностные УУД</vt:lpstr>
      <vt:lpstr>Универсальные учебные действия</vt:lpstr>
      <vt:lpstr>Слайд 14</vt:lpstr>
      <vt:lpstr>Критерии оценивания личностных универсальных действий</vt:lpstr>
      <vt:lpstr>Критерии оценивания личностных универсальных действий</vt:lpstr>
      <vt:lpstr>Личностные УУД выпускников основной образовательной ступени</vt:lpstr>
      <vt:lpstr>Выготский Л.С.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личностных универсальных учебных действий в основной школе</dc:title>
  <dc:creator>User</dc:creator>
  <cp:lastModifiedBy>User</cp:lastModifiedBy>
  <cp:revision>3</cp:revision>
  <dcterms:created xsi:type="dcterms:W3CDTF">2015-02-25T13:05:39Z</dcterms:created>
  <dcterms:modified xsi:type="dcterms:W3CDTF">2015-02-25T13:30:04Z</dcterms:modified>
</cp:coreProperties>
</file>